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3">
  <p:sldMasterIdLst>
    <p:sldMasterId id="2147483663" r:id="rId1"/>
  </p:sldMasterIdLst>
  <p:notesMasterIdLst>
    <p:notesMasterId r:id="rId16"/>
  </p:notesMasterIdLst>
  <p:handoutMasterIdLst>
    <p:handoutMasterId r:id="rId17"/>
  </p:handoutMasterIdLst>
  <p:sldIdLst>
    <p:sldId id="849" r:id="rId2"/>
    <p:sldId id="853" r:id="rId3"/>
    <p:sldId id="863" r:id="rId4"/>
    <p:sldId id="865" r:id="rId5"/>
    <p:sldId id="854" r:id="rId6"/>
    <p:sldId id="855" r:id="rId7"/>
    <p:sldId id="856" r:id="rId8"/>
    <p:sldId id="857" r:id="rId9"/>
    <p:sldId id="858" r:id="rId10"/>
    <p:sldId id="859" r:id="rId11"/>
    <p:sldId id="862" r:id="rId12"/>
    <p:sldId id="866" r:id="rId13"/>
    <p:sldId id="867" r:id="rId14"/>
    <p:sldId id="868" r:id="rId15"/>
  </p:sldIdLst>
  <p:sldSz cx="12192000" cy="6858000"/>
  <p:notesSz cx="6858000" cy="92964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 Math" panose="02040503050406030204" pitchFamily="18" charset="0"/>
      <p:regular r:id="rId22"/>
    </p:embeddedFont>
    <p:embeddedFont>
      <p:font typeface="Rockwell" panose="02060603020205020403" pitchFamily="18" charset="0"/>
      <p:regular r:id="rId23"/>
      <p:bold r:id="rId24"/>
      <p:italic r:id="rId25"/>
      <p:boldItalic r:id="rId26"/>
    </p:embeddedFont>
    <p:embeddedFont>
      <p:font typeface="Times" panose="02020603050405020304" pitchFamily="18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pos="6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ystem Administrator" initials="" lastIdx="14" clrIdx="0"/>
  <p:cmAuthor id="1" name="cleeding" initials="" lastIdx="4" clrIdx="1"/>
  <p:cmAuthor id="2" name="Edmund Champness" initials="EC" lastIdx="10" clrIdx="2">
    <p:extLst>
      <p:ext uri="{19B8F6BF-5375-455C-9EA6-DF929625EA0E}">
        <p15:presenceInfo xmlns:p15="http://schemas.microsoft.com/office/powerpoint/2012/main" userId="Edmund Champness" providerId="None"/>
      </p:ext>
    </p:extLst>
  </p:cmAuthor>
  <p:cmAuthor id="3" name="Matt Segall" initials="MS" lastIdx="1" clrIdx="3">
    <p:extLst>
      <p:ext uri="{19B8F6BF-5375-455C-9EA6-DF929625EA0E}">
        <p15:presenceInfo xmlns:p15="http://schemas.microsoft.com/office/powerpoint/2012/main" userId="Matt Segall" providerId="None"/>
      </p:ext>
    </p:extLst>
  </p:cmAuthor>
  <p:cmAuthor id="4" name="ben" initials="b" lastIdx="1" clrIdx="4">
    <p:extLst>
      <p:ext uri="{19B8F6BF-5375-455C-9EA6-DF929625EA0E}">
        <p15:presenceInfo xmlns:p15="http://schemas.microsoft.com/office/powerpoint/2012/main" userId="b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757"/>
    <a:srgbClr val="FFF000"/>
    <a:srgbClr val="FF5000"/>
    <a:srgbClr val="FF7800"/>
    <a:srgbClr val="FF3C00"/>
    <a:srgbClr val="FFFF00"/>
    <a:srgbClr val="FF5A00"/>
    <a:srgbClr val="FF1E00"/>
    <a:srgbClr val="FFD200"/>
    <a:srgbClr val="FF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85012" autoAdjust="0"/>
  </p:normalViewPr>
  <p:slideViewPr>
    <p:cSldViewPr snapToGrid="0" snapToObjects="1" showGuides="1">
      <p:cViewPr varScale="1">
        <p:scale>
          <a:sx n="94" d="100"/>
          <a:sy n="94" d="100"/>
        </p:scale>
        <p:origin x="66" y="66"/>
      </p:cViewPr>
      <p:guideLst>
        <p:guide orient="horz" pos="1230"/>
        <p:guide pos="6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-2862" y="-108"/>
      </p:cViewPr>
      <p:guideLst>
        <p:guide orient="horz" pos="2928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8" rIns="91695" bIns="45848" numCol="1" anchor="t" anchorCtr="0" compatLnSpc="1">
            <a:prstTxWarp prst="textNoShape">
              <a:avLst/>
            </a:prstTxWarp>
          </a:bodyPr>
          <a:lstStyle>
            <a:lvl1pPr defTabSz="917575">
              <a:defRPr sz="120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8" rIns="91695" bIns="45848" numCol="1" anchor="t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8" rIns="91695" bIns="45848" numCol="1" anchor="b" anchorCtr="0" compatLnSpc="1">
            <a:prstTxWarp prst="textNoShape">
              <a:avLst/>
            </a:prstTxWarp>
          </a:bodyPr>
          <a:lstStyle>
            <a:lvl1pPr defTabSz="917575">
              <a:defRPr sz="120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8" rIns="91695" bIns="45848" numCol="1" anchor="b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latin typeface="Times" pitchFamily="18" charset="0"/>
              </a:defRPr>
            </a:lvl1pPr>
          </a:lstStyle>
          <a:p>
            <a:fld id="{A91B3574-B994-46C9-96AC-7754D9C2441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630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925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92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3375" y="698500"/>
            <a:ext cx="6192838" cy="3484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925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14838"/>
            <a:ext cx="5486400" cy="4183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25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925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fld id="{7F66BC74-6B9B-4869-9754-92DE2DD0912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487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BC74-6B9B-4869-9754-92DE2DD0912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05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BC74-6B9B-4869-9754-92DE2DD0912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7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48B1A1-6DD4-4780-95B6-5036691C31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7379" name="Rectangle 3"/>
          <p:cNvSpPr>
            <a:spLocks noChangeArrowheads="1"/>
          </p:cNvSpPr>
          <p:nvPr/>
        </p:nvSpPr>
        <p:spPr bwMode="auto">
          <a:xfrm>
            <a:off x="5145617" y="2624138"/>
            <a:ext cx="1219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endParaRPr lang="en-GB"/>
          </a:p>
        </p:txBody>
      </p:sp>
      <p:sp>
        <p:nvSpPr>
          <p:cNvPr id="357380" name="Text Box 4"/>
          <p:cNvSpPr txBox="1">
            <a:spLocks noChangeArrowheads="1"/>
          </p:cNvSpPr>
          <p:nvPr/>
        </p:nvSpPr>
        <p:spPr bwMode="auto">
          <a:xfrm>
            <a:off x="5626100" y="6400800"/>
            <a:ext cx="939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2400" b="1">
              <a:latin typeface="Times" pitchFamily="18" charset="0"/>
            </a:endParaRPr>
          </a:p>
        </p:txBody>
      </p:sp>
      <p:sp>
        <p:nvSpPr>
          <p:cNvPr id="35738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155825" y="5797393"/>
            <a:ext cx="7232651" cy="1066800"/>
          </a:xfrm>
        </p:spPr>
        <p:txBody>
          <a:bodyPr/>
          <a:lstStyle>
            <a:lvl1pPr marL="0" indent="0">
              <a:buFontTx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57382" name="Rectangle 6"/>
          <p:cNvSpPr>
            <a:spLocks noGrp="1" noChangeArrowheads="1"/>
          </p:cNvSpPr>
          <p:nvPr>
            <p:ph type="ctrTitle"/>
          </p:nvPr>
        </p:nvSpPr>
        <p:spPr>
          <a:xfrm>
            <a:off x="1168401" y="4581525"/>
            <a:ext cx="10155767" cy="1219200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57389" name="Text Box 13"/>
          <p:cNvSpPr txBox="1">
            <a:spLocks noChangeArrowheads="1"/>
          </p:cNvSpPr>
          <p:nvPr userDrawn="1"/>
        </p:nvSpPr>
        <p:spPr bwMode="auto">
          <a:xfrm>
            <a:off x="6170178" y="6403975"/>
            <a:ext cx="6078972" cy="55399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eaLnBrk="1" hangingPunct="1"/>
            <a:r>
              <a:rPr lang="en-GB" sz="1000" dirty="0">
                <a:solidFill>
                  <a:schemeClr val="bg2"/>
                </a:solidFill>
                <a:latin typeface="Calibri" pitchFamily="34" charset="0"/>
              </a:rPr>
              <a:t>© 2019 Optibrium Ltd.</a:t>
            </a:r>
          </a:p>
          <a:p>
            <a:pPr algn="r" eaLnBrk="1" hangingPunct="1"/>
            <a:r>
              <a:rPr lang="en-GB" sz="1000" dirty="0">
                <a:solidFill>
                  <a:schemeClr val="bg2"/>
                </a:solidFill>
                <a:latin typeface="Calibri" pitchFamily="34" charset="0"/>
              </a:rPr>
              <a:t>Optibrium™, StarDrop™, Auto-Modeller™, Card</a:t>
            </a:r>
            <a:r>
              <a:rPr lang="en-GB" sz="1000" baseline="0" dirty="0">
                <a:solidFill>
                  <a:schemeClr val="bg2"/>
                </a:solidFill>
                <a:latin typeface="Calibri" pitchFamily="34" charset="0"/>
              </a:rPr>
              <a:t> View™</a:t>
            </a:r>
            <a:r>
              <a:rPr lang="en-GB" sz="1000" dirty="0">
                <a:solidFill>
                  <a:schemeClr val="bg2"/>
                </a:solidFill>
                <a:latin typeface="Calibri" pitchFamily="34" charset="0"/>
              </a:rPr>
              <a:t> and Glowing Molecule™ are trademarks of Optibrium Ltd. </a:t>
            </a:r>
          </a:p>
          <a:p>
            <a:pPr algn="r"/>
            <a:endParaRPr lang="en-GB" sz="1000" dirty="0">
              <a:solidFill>
                <a:schemeClr val="bg2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F369EE-F118-487D-9AEF-445D9B8D31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4000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80017" y="729177"/>
            <a:ext cx="10363200" cy="484748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C8D02B-AD13-46B8-8FE7-B77AB74E742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52A554C-69C7-4B6F-ABF0-FF1DC12DBE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5283201" y="6488668"/>
            <a:ext cx="11930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chemeClr val="bg2"/>
                </a:solidFill>
                <a:latin typeface="+mn-lt"/>
              </a:rPr>
              <a:t>Confidential</a:t>
            </a:r>
          </a:p>
        </p:txBody>
      </p:sp>
    </p:spTree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9085" y="1219200"/>
            <a:ext cx="5209116" cy="4679950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1401" y="1219200"/>
            <a:ext cx="5211233" cy="4679950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E0D3B9-6943-42C2-901C-AB99F4EEEF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E1CB762-9806-4507-992F-5A2E3ABFA5A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825B534-80F5-4654-8EDB-DB5644D487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237E2DC-ABDE-4D47-AD46-4D300C7C5D9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83701" y="73026"/>
            <a:ext cx="2857500" cy="5826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9084" y="73026"/>
            <a:ext cx="8371416" cy="5826125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E94112C-75E4-4536-9D6C-FA9599244E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370" name="Picture 2" descr="C:\Users\gsegall\Desktop\ppt-v5.jpg"/>
          <p:cNvPicPr>
            <a:picLocks noChangeArrowheads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0" y="0"/>
            <a:ext cx="122016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35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709085" y="73025"/>
            <a:ext cx="11432116" cy="85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Title of slide (30 pt.)</a:t>
            </a:r>
          </a:p>
        </p:txBody>
      </p:sp>
      <p:sp>
        <p:nvSpPr>
          <p:cNvPr id="356356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09084" y="1198800"/>
            <a:ext cx="10623549" cy="467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2"/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9296400" y="6492874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2"/>
                </a:solidFill>
                <a:latin typeface="+mn-lt"/>
                <a:cs typeface="Arial" charset="0"/>
              </a:defRPr>
            </a:lvl1pPr>
          </a:lstStyle>
          <a:p>
            <a:fld id="{B04A82E9-D769-497F-9D3F-E045602AA6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56374" name="Text Box 22"/>
          <p:cNvSpPr txBox="1">
            <a:spLocks noChangeArrowheads="1"/>
          </p:cNvSpPr>
          <p:nvPr userDrawn="1"/>
        </p:nvSpPr>
        <p:spPr bwMode="auto">
          <a:xfrm>
            <a:off x="0" y="6492875"/>
            <a:ext cx="2489812" cy="365125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GB" sz="1200" dirty="0">
                <a:solidFill>
                  <a:schemeClr val="bg2"/>
                </a:solidFill>
                <a:latin typeface="Calibri" pitchFamily="34" charset="0"/>
              </a:rPr>
              <a:t>© 2019 Optibrium Ltd.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8" r:id="rId9"/>
  </p:sldLayoutIdLst>
  <p:transition>
    <p:wipe dir="d"/>
  </p:transition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accent2"/>
          </a:solidFill>
          <a:latin typeface="Rockwell" pitchFamily="18" charset="0"/>
        </a:defRPr>
      </a:lvl9pPr>
    </p:titleStyle>
    <p:bodyStyle>
      <a:lvl1pPr marL="282575" indent="-282575" algn="l" rtl="0" eaLnBrk="1" fontAlgn="base" hangingPunct="1">
        <a:spcBef>
          <a:spcPct val="80000"/>
        </a:spcBef>
        <a:spcAft>
          <a:spcPct val="10000"/>
        </a:spcAft>
        <a:buClr>
          <a:schemeClr val="tx2"/>
        </a:buClr>
        <a:buChar char="•"/>
        <a:tabLst>
          <a:tab pos="973138" algn="l"/>
          <a:tab pos="1481138" algn="l"/>
        </a:tabLst>
        <a:defRPr sz="2400">
          <a:solidFill>
            <a:schemeClr val="tx2"/>
          </a:solidFill>
          <a:latin typeface="+mn-lt"/>
          <a:ea typeface="+mn-ea"/>
          <a:cs typeface="+mn-cs"/>
        </a:defRPr>
      </a:lvl1pPr>
      <a:lvl2pPr marL="692150" indent="-295275" algn="l" rtl="0" eaLnBrk="1" fontAlgn="base" hangingPunct="1">
        <a:lnSpc>
          <a:spcPct val="90000"/>
        </a:lnSpc>
        <a:spcBef>
          <a:spcPct val="30000"/>
        </a:spcBef>
        <a:spcAft>
          <a:spcPct val="5000"/>
        </a:spcAft>
        <a:buClr>
          <a:schemeClr val="tx2"/>
        </a:buClr>
        <a:buFont typeface="Calibri" pitchFamily="34" charset="0"/>
        <a:buChar char="−"/>
        <a:tabLst>
          <a:tab pos="973138" algn="l"/>
          <a:tab pos="1481138" algn="l"/>
        </a:tabLst>
        <a:defRPr sz="2000">
          <a:solidFill>
            <a:schemeClr val="tx2"/>
          </a:solidFill>
          <a:latin typeface="+mn-lt"/>
        </a:defRPr>
      </a:lvl2pPr>
      <a:lvl3pPr marL="1030288" indent="-223838" algn="l" rtl="0" eaLnBrk="1" fontAlgn="base" hangingPunct="1">
        <a:spcBef>
          <a:spcPct val="45000"/>
        </a:spcBef>
        <a:spcAft>
          <a:spcPct val="30000"/>
        </a:spcAft>
        <a:buClr>
          <a:schemeClr val="tx2"/>
        </a:buClr>
        <a:buChar char="o"/>
        <a:tabLst>
          <a:tab pos="973138" algn="l"/>
          <a:tab pos="1481138" algn="l"/>
        </a:tabLst>
        <a:defRPr>
          <a:solidFill>
            <a:schemeClr val="tx2"/>
          </a:solidFill>
          <a:latin typeface="+mn-lt"/>
        </a:defRPr>
      </a:lvl3pPr>
      <a:lvl4pPr marL="1487488" indent="-231775" algn="l" rtl="0" eaLnBrk="1" fontAlgn="base" hangingPunct="1">
        <a:spcBef>
          <a:spcPct val="20000"/>
        </a:spcBef>
        <a:spcAft>
          <a:spcPct val="30000"/>
        </a:spcAft>
        <a:buClr>
          <a:schemeClr val="tx2"/>
        </a:buClr>
        <a:buChar char="•"/>
        <a:tabLst>
          <a:tab pos="973138" algn="l"/>
          <a:tab pos="1481138" algn="l"/>
        </a:tabLst>
        <a:defRPr sz="1600">
          <a:solidFill>
            <a:schemeClr val="tx2"/>
          </a:solidFill>
          <a:latin typeface="+mn-lt"/>
        </a:defRPr>
      </a:lvl4pPr>
      <a:lvl5pPr marL="1995488" algn="l" rtl="0" eaLnBrk="1" fontAlgn="base" hangingPunct="1">
        <a:spcBef>
          <a:spcPct val="20000"/>
        </a:spcBef>
        <a:spcAft>
          <a:spcPct val="0"/>
        </a:spcAft>
        <a:tabLst>
          <a:tab pos="973138" algn="l"/>
          <a:tab pos="1481138" algn="l"/>
        </a:tabLst>
        <a:defRPr sz="1600" b="1">
          <a:solidFill>
            <a:schemeClr val="tx1"/>
          </a:solidFill>
          <a:latin typeface="Arial" charset="0"/>
        </a:defRPr>
      </a:lvl5pPr>
      <a:lvl6pPr marL="2452688" algn="l" rtl="0" eaLnBrk="1" fontAlgn="base" hangingPunct="1">
        <a:spcBef>
          <a:spcPct val="20000"/>
        </a:spcBef>
        <a:spcAft>
          <a:spcPct val="0"/>
        </a:spcAft>
        <a:tabLst>
          <a:tab pos="973138" algn="l"/>
          <a:tab pos="1481138" algn="l"/>
        </a:tabLst>
        <a:defRPr sz="1600" b="1">
          <a:solidFill>
            <a:schemeClr val="tx1"/>
          </a:solidFill>
          <a:latin typeface="Arial" charset="0"/>
        </a:defRPr>
      </a:lvl6pPr>
      <a:lvl7pPr marL="2909888" algn="l" rtl="0" eaLnBrk="1" fontAlgn="base" hangingPunct="1">
        <a:spcBef>
          <a:spcPct val="20000"/>
        </a:spcBef>
        <a:spcAft>
          <a:spcPct val="0"/>
        </a:spcAft>
        <a:tabLst>
          <a:tab pos="973138" algn="l"/>
          <a:tab pos="1481138" algn="l"/>
        </a:tabLst>
        <a:defRPr sz="1600" b="1">
          <a:solidFill>
            <a:schemeClr val="tx1"/>
          </a:solidFill>
          <a:latin typeface="Arial" charset="0"/>
        </a:defRPr>
      </a:lvl7pPr>
      <a:lvl8pPr marL="3367088" algn="l" rtl="0" eaLnBrk="1" fontAlgn="base" hangingPunct="1">
        <a:spcBef>
          <a:spcPct val="20000"/>
        </a:spcBef>
        <a:spcAft>
          <a:spcPct val="0"/>
        </a:spcAft>
        <a:tabLst>
          <a:tab pos="973138" algn="l"/>
          <a:tab pos="1481138" algn="l"/>
        </a:tabLst>
        <a:defRPr sz="1600" b="1">
          <a:solidFill>
            <a:schemeClr val="tx1"/>
          </a:solidFill>
          <a:latin typeface="Arial" charset="0"/>
        </a:defRPr>
      </a:lvl8pPr>
      <a:lvl9pPr marL="3824288" algn="l" rtl="0" eaLnBrk="1" fontAlgn="base" hangingPunct="1">
        <a:spcBef>
          <a:spcPct val="20000"/>
        </a:spcBef>
        <a:spcAft>
          <a:spcPct val="0"/>
        </a:spcAft>
        <a:tabLst>
          <a:tab pos="973138" algn="l"/>
          <a:tab pos="1481138" algn="l"/>
        </a:tabLst>
        <a:defRPr sz="1600" b="1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quote.org/wiki/Enrico_Fermi" TargetMode="External"/><Relationship Id="rId2" Type="http://schemas.openxmlformats.org/officeDocument/2006/relationships/hyperlink" Target="https://en.wikiquote.org/wiki/Elephan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https://dx.doi.org/10.1038/427297a" TargetMode="External"/><Relationship Id="rId4" Type="http://schemas.openxmlformats.org/officeDocument/2006/relationships/hyperlink" Target="https://en.wikiquote.org/wiki/Freeman_Dys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5DCE031-7664-4D55-AF73-C37785B658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Benedict Irwin, ben@optibrium.com </a:t>
            </a:r>
            <a:endParaRPr lang="en-GB" sz="3200" dirty="0">
              <a:solidFill>
                <a:schemeClr val="accent3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DEAD22-A986-421D-ADC5-82D202BEA3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200" dirty="0"/>
              <a:t>Exact Learning</a:t>
            </a:r>
          </a:p>
        </p:txBody>
      </p:sp>
    </p:spTree>
    <p:extLst>
      <p:ext uri="{BB962C8B-B14F-4D97-AF65-F5344CB8AC3E}">
        <p14:creationId xmlns:p14="http://schemas.microsoft.com/office/powerpoint/2010/main" val="2508629151"/>
      </p:ext>
    </p:extLst>
  </p:cSld>
  <p:clrMapOvr>
    <a:masterClrMapping/>
  </p:clrMapOvr>
  <p:transition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E76E0-950E-465F-9888-B48F08AD5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Fox-H function : It keeps going…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5C9D7-5C13-4053-8AB0-4AE439236F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928395-3CA1-4B33-99D1-8532095D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99" y="1065775"/>
            <a:ext cx="9591675" cy="857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1ABF44-5E4F-464F-AB7B-2A60D9842B33}"/>
              </a:ext>
            </a:extLst>
          </p:cNvPr>
          <p:cNvSpPr txBox="1"/>
          <p:nvPr/>
        </p:nvSpPr>
        <p:spPr>
          <a:xfrm>
            <a:off x="1487636" y="2274231"/>
            <a:ext cx="415607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By adding only </a:t>
            </a:r>
            <a:r>
              <a:rPr lang="en-GB" sz="2800" b="1" dirty="0"/>
              <a:t>tens</a:t>
            </a:r>
            <a:r>
              <a:rPr lang="en-GB" sz="2800" dirty="0"/>
              <a:t> of parameters in this way we </a:t>
            </a:r>
            <a:r>
              <a:rPr lang="en-GB" sz="2800" b="1" i="1" dirty="0"/>
              <a:t>rapidly expand the space of all functions representable</a:t>
            </a:r>
            <a:r>
              <a:rPr lang="en-GB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We have a fully analytic form…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</p:txBody>
      </p:sp>
      <p:pic>
        <p:nvPicPr>
          <p:cNvPr id="1026" name="Picture 2" descr="Just Ellie: &quot;&quot; - Elekk: Mastodon for Gamers">
            <a:extLst>
              <a:ext uri="{FF2B5EF4-FFF2-40B4-BE49-F238E27FC236}">
                <a16:creationId xmlns:a16="http://schemas.microsoft.com/office/drawing/2014/main" id="{321D13CE-68B4-4FAA-9DE2-349DCEFAE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928" y="2064875"/>
            <a:ext cx="4313903" cy="43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12256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49641-36F7-404A-A03E-60D6DDA9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Exact Learning : How does it work?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3F89A-7234-4C1D-883A-AEB702ACB6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AA2753-4562-4303-A1D1-A3DEB0D6D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503" y="1143061"/>
            <a:ext cx="9340645" cy="4942758"/>
          </a:xfrm>
        </p:spPr>
      </p:pic>
    </p:spTree>
    <p:extLst>
      <p:ext uri="{BB962C8B-B14F-4D97-AF65-F5344CB8AC3E}">
        <p14:creationId xmlns:p14="http://schemas.microsoft.com/office/powerpoint/2010/main" val="312988303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DC1B0-0A8A-4375-98BD-76FAD1E1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Harmonic Oscillator, 4</a:t>
            </a:r>
            <a:r>
              <a:rPr lang="en-GB" baseline="30000" dirty="0"/>
              <a:t>th</a:t>
            </a:r>
            <a:r>
              <a:rPr lang="en-GB" dirty="0"/>
              <a:t> Excited State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83449-B672-46C1-9270-9218C1ED68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7CC72745-1569-413B-9F32-8FABD84BE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83" y="1057558"/>
            <a:ext cx="6350304" cy="474288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441518-91B3-4697-8533-2281C2C777BB}"/>
              </a:ext>
            </a:extLst>
          </p:cNvPr>
          <p:cNvSpPr txBox="1"/>
          <p:nvPr/>
        </p:nvSpPr>
        <p:spPr>
          <a:xfrm>
            <a:off x="1249804" y="1626543"/>
            <a:ext cx="41560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Numerically Solve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Numerically Interpolate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Numerically Integrate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Apply Exact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4850602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DC1B0-0A8A-4375-98BD-76FAD1E1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Harmonic Oscillator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C0EEE3-F7D5-4D15-81BE-E073D0162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0664" y="1543050"/>
            <a:ext cx="6105525" cy="39909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83449-B672-46C1-9270-9218C1ED68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13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007543-7EC8-4966-BA5E-9A5A2B2C3F0C}"/>
                  </a:ext>
                </a:extLst>
              </p:cNvPr>
              <p:cNvSpPr txBox="1"/>
              <p:nvPr/>
            </p:nvSpPr>
            <p:spPr>
              <a:xfrm>
                <a:off x="7433187" y="1720645"/>
                <a:ext cx="3668149" cy="3968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ad>
                            <m:radPr>
                              <m:degHide m:val="on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rad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p>
                      </m:sSup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Γ</m:t>
                      </m:r>
                      <m:d>
                        <m:dPr>
                          <m:ctrlPr>
                            <a:rPr lang="en-GB" b="0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br>
                  <a:rPr lang="en-GB" dirty="0"/>
                </a:br>
                <a:br>
                  <a:rPr lang="en-GB" dirty="0"/>
                </a:br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br>
                  <a:rPr lang="en-GB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GB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(−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(−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007543-7EC8-4966-BA5E-9A5A2B2C3F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3187" y="1720645"/>
                <a:ext cx="3668149" cy="39688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89E405-E0DB-437B-9EE4-9F2F72BB9402}"/>
              </a:ext>
            </a:extLst>
          </p:cNvPr>
          <p:cNvCxnSpPr>
            <a:cxnSpLocks/>
          </p:cNvCxnSpPr>
          <p:nvPr/>
        </p:nvCxnSpPr>
        <p:spPr bwMode="auto">
          <a:xfrm flipV="1">
            <a:off x="6400800" y="2241755"/>
            <a:ext cx="3061468" cy="2802194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bg1">
                <a:lumMod val="75000"/>
              </a:schemeClr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8530A49-0F1A-4014-B26E-6D70DDF82DE9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1661" y="2307303"/>
            <a:ext cx="3588416" cy="3007648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bg1">
                <a:lumMod val="75000"/>
              </a:schemeClr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B8EB3E-8218-4B03-A210-28E325FFE6F3}"/>
              </a:ext>
            </a:extLst>
          </p:cNvPr>
          <p:cNvCxnSpPr>
            <a:cxnSpLocks/>
          </p:cNvCxnSpPr>
          <p:nvPr/>
        </p:nvCxnSpPr>
        <p:spPr bwMode="auto">
          <a:xfrm flipV="1">
            <a:off x="4595864" y="2307303"/>
            <a:ext cx="6122936" cy="2638323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bg1">
                <a:lumMod val="75000"/>
              </a:schemeClr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C42FC-4332-4CB2-A3F5-57B571753C8C}"/>
              </a:ext>
            </a:extLst>
          </p:cNvPr>
          <p:cNvCxnSpPr>
            <a:cxnSpLocks/>
          </p:cNvCxnSpPr>
          <p:nvPr/>
        </p:nvCxnSpPr>
        <p:spPr bwMode="auto">
          <a:xfrm flipV="1">
            <a:off x="2143432" y="2241755"/>
            <a:ext cx="6410633" cy="2300750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bg1">
                <a:lumMod val="75000"/>
              </a:schemeClr>
            </a:solidFill>
            <a:prstDash val="sysDot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14CF500-40A0-483A-91BF-817B20BB6084}"/>
              </a:ext>
            </a:extLst>
          </p:cNvPr>
          <p:cNvCxnSpPr/>
          <p:nvPr/>
        </p:nvCxnSpPr>
        <p:spPr bwMode="auto">
          <a:xfrm>
            <a:off x="9645445" y="2910348"/>
            <a:ext cx="0" cy="203527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40537248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FF598-A33D-4F57-80AE-A8F2D2653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24908-2BEC-459C-9CCD-9E4BF3C22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Is this a good representation of DFT wavefunctions?</a:t>
            </a:r>
          </a:p>
          <a:p>
            <a:r>
              <a:rPr lang="en-GB" dirty="0"/>
              <a:t>Will this make good quantum descriptors?</a:t>
            </a:r>
          </a:p>
          <a:p>
            <a:r>
              <a:rPr lang="en-GB" dirty="0"/>
              <a:t>Other chemistry problems</a:t>
            </a:r>
          </a:p>
          <a:p>
            <a:r>
              <a:rPr lang="en-GB" dirty="0"/>
              <a:t>Other statistical problems</a:t>
            </a:r>
          </a:p>
          <a:p>
            <a:r>
              <a:rPr lang="en-GB" dirty="0"/>
              <a:t>Early days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567FE-FB42-4395-B684-3E7B9CAF24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3568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F1271-B22C-4E27-B2B4-5EE4B0864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Exact Learning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CB67CA-8348-463B-835D-D4E3DA74A8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Machine Learning: Find a function that </a:t>
                </a:r>
                <a:r>
                  <a:rPr lang="en-GB" b="1" dirty="0"/>
                  <a:t>reproduces</a:t>
                </a:r>
                <a:r>
                  <a:rPr lang="en-GB" dirty="0"/>
                  <a:t> some observations. </a:t>
                </a:r>
                <a:br>
                  <a:rPr lang="en-GB" dirty="0"/>
                </a:br>
                <a:r>
                  <a:rPr lang="en-GB" dirty="0"/>
                  <a:t>[Fitting, Interpolation, Regression, Imputation]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GB" dirty="0"/>
                  <a:t> </a:t>
                </a:r>
                <a:r>
                  <a:rPr lang="en-GB" u="sng" dirty="0"/>
                  <a:t>approximation</a:t>
                </a:r>
              </a:p>
              <a:p>
                <a:r>
                  <a:rPr lang="en-GB" dirty="0"/>
                  <a:t>Some methods require 100, 1000, … billions of parameters.</a:t>
                </a:r>
              </a:p>
              <a:p>
                <a:r>
                  <a:rPr lang="en-GB" b="1" dirty="0"/>
                  <a:t>Is this a good use of parameters? </a:t>
                </a:r>
              </a:p>
              <a:p>
                <a:r>
                  <a:rPr lang="en-GB" b="1" dirty="0"/>
                  <a:t>Is this an efficient way to represent the space of functions?</a:t>
                </a:r>
              </a:p>
              <a:p>
                <a:r>
                  <a:rPr lang="en-GB" b="1" i="1" dirty="0"/>
                  <a:t>“With four parameters I can fit an </a:t>
                </a:r>
                <a:r>
                  <a:rPr lang="en-GB" b="1" i="1" dirty="0">
                    <a:hlinkClick r:id="rId2" tooltip="Elephant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elephant</a:t>
                </a:r>
                <a:r>
                  <a:rPr lang="en-GB" b="1" i="1" dirty="0"/>
                  <a:t>, and with five I can make him wiggle his trunk.” - </a:t>
                </a:r>
                <a:r>
                  <a:rPr lang="en-GB" sz="1400" i="1" dirty="0"/>
                  <a:t>Attributed to von Neumann by </a:t>
                </a:r>
                <a:r>
                  <a:rPr lang="en-GB" sz="1400" i="1" dirty="0">
                    <a:hlinkClick r:id="rId3" tooltip="Enrico Fermi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Enrico Fermi</a:t>
                </a:r>
                <a:r>
                  <a:rPr lang="en-GB" sz="1400" i="1" dirty="0"/>
                  <a:t>, as quoted by </a:t>
                </a:r>
                <a:r>
                  <a:rPr lang="en-GB" sz="1400" i="1" dirty="0">
                    <a:hlinkClick r:id="rId4" tooltip="Freeman Dyson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Freeman Dyson</a:t>
                </a:r>
                <a:r>
                  <a:rPr lang="en-GB" sz="1400" i="1" dirty="0"/>
                  <a:t> in </a:t>
                </a:r>
                <a:r>
                  <a:rPr lang="en-GB" sz="1400" i="1" dirty="0"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"A meeting with Enrico Fermi" in Nature 427 (22 January 2004) p. 297</a:t>
                </a:r>
                <a:endParaRPr lang="en-GB" sz="1400" i="1" dirty="0"/>
              </a:p>
              <a:p>
                <a:pPr marL="0" indent="0">
                  <a:buNone/>
                </a:pPr>
                <a:br>
                  <a:rPr lang="en-GB" dirty="0"/>
                </a:br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CB67CA-8348-463B-835D-D4E3DA74A8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918" t="-1304" r="-4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90A61-89A9-46C3-9F85-31BCCA0DD9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9831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1C4A-09EF-48F7-9051-F4152239F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Bank Holiday Weekend : Finally Submitted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7585EF-D0DB-46FF-A573-DD4020CEE4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B7B7B52-AEFC-4096-8FBA-D5F24CE586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2375" y="1438275"/>
            <a:ext cx="7058025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0924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5DD3A-341F-41DC-9E71-638E311C8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Exact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A3C87A-77A2-4686-AE0E-1B2D75752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394" y="1970036"/>
            <a:ext cx="10853263" cy="31481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AB59B-F904-4FBF-9B00-AEA1FF8071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17487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78BD3-B3C2-4A6C-8D95-A9DD84A6A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Highly Generalised Functions: Some History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852DD3E-C7BB-4D7C-B942-D3FB79ADAC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i="1" dirty="0"/>
                  <a:t>Special functions</a:t>
                </a:r>
                <a:r>
                  <a:rPr lang="en-GB" dirty="0"/>
                  <a:t> have been used for centuries by mathematicians/physicists etc.</a:t>
                </a:r>
              </a:p>
              <a:p>
                <a:r>
                  <a:rPr lang="en-GB" b="0" dirty="0"/>
                  <a:t>From the very basic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GB" dirty="0"/>
                  <a:t> to the very complicated</a:t>
                </a:r>
              </a:p>
              <a:p>
                <a:r>
                  <a:rPr lang="en-GB" dirty="0"/>
                  <a:t>People have designed </a:t>
                </a:r>
                <a:r>
                  <a:rPr lang="en-GB" b="1" dirty="0"/>
                  <a:t>Generalised Functions</a:t>
                </a:r>
                <a:r>
                  <a:rPr lang="en-GB" dirty="0"/>
                  <a:t> which aim to capture increasing numbers of special functions as limiting cases</a:t>
                </a:r>
              </a:p>
              <a:p>
                <a:r>
                  <a:rPr lang="en-GB" dirty="0"/>
                  <a:t>The </a:t>
                </a:r>
                <a:r>
                  <a:rPr lang="en-GB" b="1" dirty="0"/>
                  <a:t>Hypergeometric Series</a:t>
                </a:r>
                <a:r>
                  <a:rPr lang="en-GB" dirty="0"/>
                  <a:t> has been used since 1665: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852DD3E-C7BB-4D7C-B942-D3FB79ADAC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18" t="-13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9B2C1-FB8B-4CCA-A654-7DFEBF454C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36B2C-CADB-4C83-B728-9419E3CFB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325" y="4226264"/>
            <a:ext cx="4247572" cy="1516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724286-C318-4158-A150-FBA06AC62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367" y="4440937"/>
            <a:ext cx="5346821" cy="1218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E48403-5C7B-4848-AFC4-26D1AF063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462" y="5743254"/>
            <a:ext cx="3686175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2237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57DF3-5386-4C86-B8D4-8F183915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Hypergeometric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12FBB-C5CF-41A6-9687-1D51F87CE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series can be written as a </a:t>
            </a:r>
            <a:r>
              <a:rPr lang="en-GB" b="1" dirty="0"/>
              <a:t>contour integral</a:t>
            </a:r>
            <a:r>
              <a:rPr lang="en-GB" dirty="0"/>
              <a:t> (Barnes)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Notice the Euler Gamma function appears often</a:t>
            </a:r>
          </a:p>
          <a:p>
            <a:endParaRPr lang="en-GB" dirty="0"/>
          </a:p>
          <a:p>
            <a:r>
              <a:rPr lang="en-GB" dirty="0"/>
              <a:t>Poles in the negative axis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2096E-E7D0-4E5F-BC73-28C6B1E051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03B1D9-5034-47D6-AB82-3E9D36F25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750" y="1050924"/>
            <a:ext cx="3981450" cy="1771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7913B7-F0D1-4729-9F28-6F465A77B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426" y="1765299"/>
            <a:ext cx="6343650" cy="105727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47E1E9-5CA0-44BD-9839-373425891CD3}"/>
              </a:ext>
            </a:extLst>
          </p:cNvPr>
          <p:cNvCxnSpPr/>
          <p:nvPr/>
        </p:nvCxnSpPr>
        <p:spPr bwMode="auto">
          <a:xfrm>
            <a:off x="8044665" y="811658"/>
            <a:ext cx="0" cy="568121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FABCF31-4F71-4B87-85E7-560D8B47913E}"/>
              </a:ext>
            </a:extLst>
          </p:cNvPr>
          <p:cNvCxnSpPr/>
          <p:nvPr/>
        </p:nvCxnSpPr>
        <p:spPr bwMode="auto">
          <a:xfrm flipH="1" flipV="1">
            <a:off x="3277456" y="2822574"/>
            <a:ext cx="277402" cy="5268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04E28FB-197D-49A2-A040-7E6151521639}"/>
              </a:ext>
            </a:extLst>
          </p:cNvPr>
          <p:cNvCxnSpPr/>
          <p:nvPr/>
        </p:nvCxnSpPr>
        <p:spPr bwMode="auto">
          <a:xfrm flipV="1">
            <a:off x="5116530" y="2743200"/>
            <a:ext cx="236306" cy="6458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C6DB207-CE35-4325-AFF6-191AC17FDD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131" y="3879849"/>
            <a:ext cx="2496727" cy="6965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46E2DA-BAE3-487F-A9C2-3E541035D6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5391" y="3813356"/>
            <a:ext cx="2759504" cy="217670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E293E8E-7743-4330-9271-07D15CA635AA}"/>
              </a:ext>
            </a:extLst>
          </p:cNvPr>
          <p:cNvCxnSpPr/>
          <p:nvPr/>
        </p:nvCxnSpPr>
        <p:spPr bwMode="auto">
          <a:xfrm>
            <a:off x="4243227" y="4901706"/>
            <a:ext cx="729465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51577093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014F3-151A-4260-908D-D18BA9D5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Generalised Hypergeometric Series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8E523-71F9-4204-872C-303FBC83DC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The hypergeometric series can be generalised to have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/>
                  <a:t> coefficients: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C8E523-71F9-4204-872C-303FBC83DC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18" t="-13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2BA8A-E8B0-4CE5-9AC2-552AC1BDE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67DA2B-1732-4BD1-A1EF-FCE8A01F0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367" y="1807342"/>
            <a:ext cx="6248468" cy="9050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97BE8C-04D1-4600-8FCE-3297F9DC9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1603" y="1982565"/>
            <a:ext cx="1724865" cy="41131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762C77-E569-4854-9793-011DE8FDDC67}"/>
              </a:ext>
            </a:extLst>
          </p:cNvPr>
          <p:cNvCxnSpPr/>
          <p:nvPr/>
        </p:nvCxnSpPr>
        <p:spPr bwMode="auto">
          <a:xfrm>
            <a:off x="7284377" y="1622408"/>
            <a:ext cx="0" cy="468553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ABD20ED-E368-4915-8D81-B43C88FBB9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8101" y="2525181"/>
            <a:ext cx="3079755" cy="11221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6EEC9E-69A0-41FA-8E03-E6D71C27A6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5850" y="4023325"/>
            <a:ext cx="3743325" cy="476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FD7F10-D950-4F33-8EF9-9E6D8A8141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4368" y="3086253"/>
            <a:ext cx="3378466" cy="320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949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3CFE3-77DF-428F-AED5-831EF8EFF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Meijer-G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B846B-601A-41B0-BBC6-E4BB2D1F1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Meijer-G function </a:t>
            </a:r>
            <a:r>
              <a:rPr lang="en-GB" b="1" dirty="0"/>
              <a:t>further generalises</a:t>
            </a:r>
            <a:r>
              <a:rPr lang="en-GB" dirty="0"/>
              <a:t>: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C688B-99E7-406B-A8D1-45B9E38D3C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727692-03B2-4649-9D52-521FAC81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67" y="1744681"/>
            <a:ext cx="6972300" cy="80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3BE198-54D5-4FA4-ABEE-4356FD24C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10" y="2677000"/>
            <a:ext cx="5238750" cy="3476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DA8E6E-59CC-4078-A982-CB3785A05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935" y="2677000"/>
            <a:ext cx="4695706" cy="356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3472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8F84F-D320-4290-A131-62557B8B9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8D02B-AD13-46B8-8FE7-B77AB74E742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FC441F-0659-4507-A716-731EA67CC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31" y="817793"/>
            <a:ext cx="6934200" cy="5438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ADCFD3-02EE-479F-A94B-BC0C55AA38AA}"/>
              </a:ext>
            </a:extLst>
          </p:cNvPr>
          <p:cNvSpPr txBox="1"/>
          <p:nvPr/>
        </p:nvSpPr>
        <p:spPr>
          <a:xfrm>
            <a:off x="7222733" y="1366463"/>
            <a:ext cx="3524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Very powerful functions are special cases.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There are also all the </a:t>
            </a:r>
            <a:r>
              <a:rPr lang="en-GB" b="1" dirty="0"/>
              <a:t>unnamed</a:t>
            </a:r>
            <a:r>
              <a:rPr lang="en-GB" dirty="0"/>
              <a:t> intermediate functions!</a:t>
            </a:r>
          </a:p>
        </p:txBody>
      </p:sp>
    </p:spTree>
    <p:extLst>
      <p:ext uri="{BB962C8B-B14F-4D97-AF65-F5344CB8AC3E}">
        <p14:creationId xmlns:p14="http://schemas.microsoft.com/office/powerpoint/2010/main" val="424220323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Default Design">
  <a:themeElements>
    <a:clrScheme name="Optibrium">
      <a:dk1>
        <a:srgbClr val="000000"/>
      </a:dk1>
      <a:lt1>
        <a:srgbClr val="FFFFFF"/>
      </a:lt1>
      <a:dk2>
        <a:srgbClr val="5A4A42"/>
      </a:dk2>
      <a:lt2>
        <a:srgbClr val="C1AC93"/>
      </a:lt2>
      <a:accent1>
        <a:srgbClr val="6DBE45"/>
      </a:accent1>
      <a:accent2>
        <a:srgbClr val="0281A7"/>
      </a:accent2>
      <a:accent3>
        <a:srgbClr val="FCB757"/>
      </a:accent3>
      <a:accent4>
        <a:srgbClr val="009444"/>
      </a:accent4>
      <a:accent5>
        <a:srgbClr val="A7D5E2"/>
      </a:accent5>
      <a:accent6>
        <a:srgbClr val="4C7A3C"/>
      </a:accent6>
      <a:hlink>
        <a:srgbClr val="0F75BC"/>
      </a:hlink>
      <a:folHlink>
        <a:srgbClr val="CC9900"/>
      </a:folHlink>
    </a:clrScheme>
    <a:fontScheme name="1_Default Design">
      <a:majorFont>
        <a:latin typeface="Rockwel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0000"/>
        </a:dk1>
        <a:lt1>
          <a:srgbClr val="FFFFFF"/>
        </a:lt1>
        <a:dk2>
          <a:srgbClr val="015C55"/>
        </a:dk2>
        <a:lt2>
          <a:srgbClr val="808080"/>
        </a:lt2>
        <a:accent1>
          <a:srgbClr val="DF6C00"/>
        </a:accent1>
        <a:accent2>
          <a:srgbClr val="0F75BC"/>
        </a:accent2>
        <a:accent3>
          <a:srgbClr val="FFFFFF"/>
        </a:accent3>
        <a:accent4>
          <a:srgbClr val="000000"/>
        </a:accent4>
        <a:accent5>
          <a:srgbClr val="ECBAAA"/>
        </a:accent5>
        <a:accent6>
          <a:srgbClr val="0C69AA"/>
        </a:accent6>
        <a:hlink>
          <a:srgbClr val="CCCC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000000"/>
        </a:dk1>
        <a:lt1>
          <a:srgbClr val="FFFFFF"/>
        </a:lt1>
        <a:dk2>
          <a:srgbClr val="015C55"/>
        </a:dk2>
        <a:lt2>
          <a:srgbClr val="808080"/>
        </a:lt2>
        <a:accent1>
          <a:srgbClr val="0B9443"/>
        </a:accent1>
        <a:accent2>
          <a:srgbClr val="0F75BC"/>
        </a:accent2>
        <a:accent3>
          <a:srgbClr val="FFFFFF"/>
        </a:accent3>
        <a:accent4>
          <a:srgbClr val="000000"/>
        </a:accent4>
        <a:accent5>
          <a:srgbClr val="AAC8B0"/>
        </a:accent5>
        <a:accent6>
          <a:srgbClr val="0C69AA"/>
        </a:accent6>
        <a:hlink>
          <a:srgbClr val="CCCC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000000"/>
        </a:dk1>
        <a:lt1>
          <a:srgbClr val="FFFFFF"/>
        </a:lt1>
        <a:dk2>
          <a:srgbClr val="015C55"/>
        </a:dk2>
        <a:lt2>
          <a:srgbClr val="808080"/>
        </a:lt2>
        <a:accent1>
          <a:srgbClr val="0B9443"/>
        </a:accent1>
        <a:accent2>
          <a:srgbClr val="0F75BC"/>
        </a:accent2>
        <a:accent3>
          <a:srgbClr val="FFFFFF"/>
        </a:accent3>
        <a:accent4>
          <a:srgbClr val="000000"/>
        </a:accent4>
        <a:accent5>
          <a:srgbClr val="AAC8B0"/>
        </a:accent5>
        <a:accent6>
          <a:srgbClr val="0C69AA"/>
        </a:accent6>
        <a:hlink>
          <a:srgbClr val="CC99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000000"/>
        </a:dk1>
        <a:lt1>
          <a:srgbClr val="FFFFFF"/>
        </a:lt1>
        <a:dk2>
          <a:srgbClr val="015C55"/>
        </a:dk2>
        <a:lt2>
          <a:srgbClr val="808080"/>
        </a:lt2>
        <a:accent1>
          <a:srgbClr val="0B9443"/>
        </a:accent1>
        <a:accent2>
          <a:srgbClr val="0F75BC"/>
        </a:accent2>
        <a:accent3>
          <a:srgbClr val="FFFFFF"/>
        </a:accent3>
        <a:accent4>
          <a:srgbClr val="000000"/>
        </a:accent4>
        <a:accent5>
          <a:srgbClr val="AAC8B0"/>
        </a:accent5>
        <a:accent6>
          <a:srgbClr val="0C69AA"/>
        </a:accent6>
        <a:hlink>
          <a:srgbClr val="CC9900"/>
        </a:hlink>
        <a:folHlink>
          <a:srgbClr val="C1AC9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762D49F3-8C00-4138-83D6-AEE40EAE4689}" vid="{FDF4E91E-2FB2-433E-8613-EDD97002986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Optibrium template</Template>
  <TotalTime>27294</TotalTime>
  <Words>368</Words>
  <Application>Microsoft Office PowerPoint</Application>
  <PresentationFormat>Widescreen</PresentationFormat>
  <Paragraphs>75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Rockwell</vt:lpstr>
      <vt:lpstr>Cambria Math</vt:lpstr>
      <vt:lpstr>Times New Roman</vt:lpstr>
      <vt:lpstr>Times</vt:lpstr>
      <vt:lpstr>Calibri</vt:lpstr>
      <vt:lpstr>1_Default Design</vt:lpstr>
      <vt:lpstr>Exact Learning</vt:lpstr>
      <vt:lpstr>Exact Learning</vt:lpstr>
      <vt:lpstr>Bank Holiday Weekend : Finally Submitted</vt:lpstr>
      <vt:lpstr>Exact Learning</vt:lpstr>
      <vt:lpstr>Highly Generalised Functions: Some History</vt:lpstr>
      <vt:lpstr>Hypergeometric Series</vt:lpstr>
      <vt:lpstr>Generalised Hypergeometric Series</vt:lpstr>
      <vt:lpstr>Meijer-G Function</vt:lpstr>
      <vt:lpstr>PowerPoint Presentation</vt:lpstr>
      <vt:lpstr>Fox-H function : It keeps going…</vt:lpstr>
      <vt:lpstr>Exact Learning : How does it work?</vt:lpstr>
      <vt:lpstr>Example: Harmonic Oscillator, 4th Excited State</vt:lpstr>
      <vt:lpstr>Example: Harmonic Oscillator</vt:lpstr>
      <vt:lpstr>Applications</vt:lpstr>
    </vt:vector>
  </TitlesOfParts>
  <Company>Galapagos 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XXth MONTH YEAR</dc:title>
  <dc:creator>Matthew Segall</dc:creator>
  <cp:lastModifiedBy>Ben Irwin</cp:lastModifiedBy>
  <cp:revision>376</cp:revision>
  <cp:lastPrinted>2007-06-07T08:33:52Z</cp:lastPrinted>
  <dcterms:created xsi:type="dcterms:W3CDTF">2017-06-13T04:19:01Z</dcterms:created>
  <dcterms:modified xsi:type="dcterms:W3CDTF">2020-05-14T12:57:55Z</dcterms:modified>
</cp:coreProperties>
</file>